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8" r:id="rId3"/>
    <p:sldId id="257" r:id="rId4"/>
    <p:sldId id="259" r:id="rId5"/>
    <p:sldId id="261" r:id="rId6"/>
    <p:sldId id="270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71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8"/>
    <p:restoredTop sz="96327"/>
  </p:normalViewPr>
  <p:slideViewPr>
    <p:cSldViewPr snapToGrid="0">
      <p:cViewPr varScale="1">
        <p:scale>
          <a:sx n="122" d="100"/>
          <a:sy n="122" d="100"/>
        </p:scale>
        <p:origin x="10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47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9168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66377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1101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30486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00990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61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05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32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51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90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99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04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5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11/15/23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06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11/15/23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273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subscription.packtpub.com/book/data/9781789808452/1/ch01lvl1sec12/computing-regression-accuracy" TargetMode="Externa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hyperlink" Target="https://www.wsj.com/market-data/quotes/TSLA/historical-prices" TargetMode="External"/><Relationship Id="rId5" Type="http://schemas.openxmlformats.org/officeDocument/2006/relationships/hyperlink" Target="https://finance.yahoo.com/quote/TSLA/history?p=TSLA" TargetMode="External"/><Relationship Id="rId4" Type="http://schemas.openxmlformats.org/officeDocument/2006/relationships/hyperlink" Target="https://www.investopedia.com/terms/s/stock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CE9B6-06FE-C76C-D870-49E6C1B49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337" y="1265314"/>
            <a:ext cx="4299666" cy="32491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Predicting Stock Price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780B33-D0A3-DAB8-78DA-8F4909B2B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336" y="4514446"/>
            <a:ext cx="4299666" cy="871042"/>
          </a:xfrm>
        </p:spPr>
        <p:txBody>
          <a:bodyPr>
            <a:normAutofit/>
          </a:bodyPr>
          <a:lstStyle/>
          <a:p>
            <a:pPr algn="l"/>
            <a:r>
              <a:rPr lang="en-US"/>
              <a:t>Dipika Sharma</a:t>
            </a:r>
          </a:p>
        </p:txBody>
      </p:sp>
      <p:pic>
        <p:nvPicPr>
          <p:cNvPr id="7" name="Graphic 6" descr="Upward trend">
            <a:extLst>
              <a:ext uri="{FF2B5EF4-FFF2-40B4-BE49-F238E27FC236}">
                <a16:creationId xmlns:a16="http://schemas.microsoft.com/office/drawing/2014/main" id="{BBE754D4-9244-68D9-D8E8-5EE9C1D568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957541A-C745-7206-1329-1EA4CDB85F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92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68"/>
    </mc:Choice>
    <mc:Fallback>
      <p:transition spd="slow" advTm="19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8F0C8-0AB1-9784-E05D-B2E8E7B62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Methodology: 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23738-7C22-C1AF-364F-9CE86C0D4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98596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ADF (Augmented Dickey-Fuller)</a:t>
            </a:r>
          </a:p>
          <a:p>
            <a:endParaRPr lang="en-US" sz="1500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500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Decompose</a:t>
            </a:r>
          </a:p>
          <a:p>
            <a:r>
              <a:rPr lang="en-US" sz="1500" kern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auto_arima</a:t>
            </a:r>
            <a:endParaRPr lang="en-US" sz="1500" kern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5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Split dataset to training and testing.</a:t>
            </a:r>
            <a:endParaRPr lang="en-US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E67213-B523-B985-E70E-38DDA3E3D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270" y="1817657"/>
            <a:ext cx="3518439" cy="1611343"/>
          </a:xfrm>
          <a:prstGeom prst="rect">
            <a:avLst/>
          </a:prstGeom>
        </p:spPr>
      </p:pic>
      <p:pic>
        <p:nvPicPr>
          <p:cNvPr id="7" name="Picture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25A030C-92E2-3925-736A-6C897FACE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9270" y="3684021"/>
            <a:ext cx="5151895" cy="291665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80DC0FC-B923-5E9E-3BE2-C7DDB1650F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834"/>
    </mc:Choice>
    <mc:Fallback>
      <p:transition spd="slow" advTm="217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211A-B079-DC9D-EBA8-7070703AD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Results - ARIMA</a:t>
            </a:r>
          </a:p>
        </p:txBody>
      </p:sp>
      <p:pic>
        <p:nvPicPr>
          <p:cNvPr id="4" name="Content Placeholder 3" descr="A graph with red and green lines&#10;&#10;Description automatically generated">
            <a:extLst>
              <a:ext uri="{FF2B5EF4-FFF2-40B4-BE49-F238E27FC236}">
                <a16:creationId xmlns:a16="http://schemas.microsoft.com/office/drawing/2014/main" id="{4BF41C68-B589-89F0-9565-7C0DF2140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0964" y="1488282"/>
            <a:ext cx="5572471" cy="3439320"/>
          </a:xfrm>
          <a:prstGeom prst="rect">
            <a:avLst/>
          </a:prstGeom>
        </p:spPr>
      </p:pic>
      <p:pic>
        <p:nvPicPr>
          <p:cNvPr id="5" name="Picture 4" descr="A table of numbers with black text&#10;&#10;Description automatically generated">
            <a:extLst>
              <a:ext uri="{FF2B5EF4-FFF2-40B4-BE49-F238E27FC236}">
                <a16:creationId xmlns:a16="http://schemas.microsoft.com/office/drawing/2014/main" id="{BA5DC7BA-D428-F653-95C9-DB0BEE7F6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202" y="1930400"/>
            <a:ext cx="2463800" cy="243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51230-3F79-5247-C2F8-152CD3647902}"/>
              </a:ext>
            </a:extLst>
          </p:cNvPr>
          <p:cNvSpPr txBox="1"/>
          <p:nvPr/>
        </p:nvSpPr>
        <p:spPr>
          <a:xfrm>
            <a:off x="1038386" y="5222929"/>
            <a:ext cx="5325049" cy="99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5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Actual Price (red) 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5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Rolling forecast predictions (Green). 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5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values show some trend and are in the correct scale.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8F2BB9-E704-948C-EC74-7A487CFB81F9}"/>
              </a:ext>
            </a:extLst>
          </p:cNvPr>
          <p:cNvSpPr txBox="1"/>
          <p:nvPr/>
        </p:nvSpPr>
        <p:spPr>
          <a:xfrm>
            <a:off x="6810202" y="4927601"/>
            <a:ext cx="309208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5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Actual values and Predicted values are matching approximately.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5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Built ARIMA model is predicting the stock price closely.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37FCA32-9983-701F-CED7-C01E89F73B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59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46"/>
    </mc:Choice>
    <mc:Fallback>
      <p:transition spd="slow" advTm="45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14F44-A035-0090-3373-9B10A2B5B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Evaluation - ARIMA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07D7A-6DD2-A345-95A3-A74683540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282124" cy="3880773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R2 score is near 1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mean squared error is low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MAPE is lower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explained variance score is high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Results indicate built model can predict future values. </a:t>
            </a:r>
            <a:endParaRPr lang="en-US" dirty="0"/>
          </a:p>
        </p:txBody>
      </p:sp>
      <p:pic>
        <p:nvPicPr>
          <p:cNvPr id="4" name="Picture 3" descr="A black text with black numbers&#10;&#10;Description automatically generated with medium confidence">
            <a:extLst>
              <a:ext uri="{FF2B5EF4-FFF2-40B4-BE49-F238E27FC236}">
                <a16:creationId xmlns:a16="http://schemas.microsoft.com/office/drawing/2014/main" id="{D2491010-3D85-2D66-672B-D3595BDA5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551" y="2160589"/>
            <a:ext cx="3276600" cy="15494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2222EF1-C223-B963-D9B4-FE20E4A306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38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92"/>
    </mc:Choice>
    <mc:Fallback>
      <p:transition spd="slow" advTm="26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BBBDA-F129-B55E-2D2F-636F3BD8B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Results - LSTM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74419-5FE8-EE0A-4690-0E3DDE4D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030" y="1868198"/>
            <a:ext cx="4242816" cy="1560802"/>
          </a:xfrm>
        </p:spPr>
        <p:txBody>
          <a:bodyPr/>
          <a:lstStyle/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8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Actual Price (red) 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8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Predicted Stock Price in blue</a:t>
            </a:r>
          </a:p>
          <a:p>
            <a:pPr marL="285750" marR="0" indent="-285750">
              <a:spcBef>
                <a:spcPts val="0"/>
              </a:spcBef>
              <a:spcAft>
                <a:spcPts val="800"/>
              </a:spcAft>
              <a:buFont typeface="Wingdings" pitchFamily="2" charset="2"/>
              <a:buChar char="Ø"/>
            </a:pPr>
            <a:r>
              <a:rPr lang="en-US" sz="18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Follow most unusual jumps/drops.</a:t>
            </a:r>
          </a:p>
          <a:p>
            <a:endParaRPr lang="en-US" dirty="0"/>
          </a:p>
        </p:txBody>
      </p:sp>
      <p:pic>
        <p:nvPicPr>
          <p:cNvPr id="4" name="Picture 3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03665247-DC42-8A8E-3F75-52E01D673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8906" y="1557528"/>
            <a:ext cx="5523813" cy="295960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F3B6B5E-D408-D69C-0687-82F689FBC2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07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66"/>
    </mc:Choice>
    <mc:Fallback>
      <p:transition spd="slow" advTm="29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43A97-92D1-B26F-6B3D-53DEFF15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Evaluation - LSTM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F7B66-6B0D-F977-BFFE-FD13A3773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1057"/>
            <a:ext cx="4644474" cy="4450306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Able to predict future values.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R2 score is negative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mean squared error is low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MAPE is lower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explained variance score is negative </a:t>
            </a:r>
          </a:p>
          <a:p>
            <a:endParaRPr lang="en-US" dirty="0"/>
          </a:p>
        </p:txBody>
      </p:sp>
      <p:pic>
        <p:nvPicPr>
          <p:cNvPr id="4" name="Picture 3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DB4391B-6664-5B8F-AA0D-0E60A572A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618" y="1591057"/>
            <a:ext cx="3276600" cy="14351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7DD32B-DF31-3098-2396-240907E6A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3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64"/>
    </mc:Choice>
    <mc:Fallback>
      <p:transition spd="slow" advTm="24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D0E7-4850-E5B5-6BEE-226021408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F4BF9-D18A-58F0-5751-B9864A930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oefficient MS, MAE, RMSE, MAPE, R2 and  explained variance score show built model is working.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Results are encouraging. </a:t>
            </a:r>
          </a:p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ARIMA model is best fit.</a:t>
            </a:r>
          </a:p>
          <a:p>
            <a:r>
              <a:rPr lang="en-US" sz="1800" dirty="0"/>
              <a:t>Further Research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8084B69-D5E2-6750-D9E2-9F38DFB81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7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976"/>
    </mc:Choice>
    <mc:Fallback>
      <p:transition spd="slow" advTm="122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5F32-9E29-7FB1-2846-737AC19E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297B8-0CEF-7491-D20A-88C1B034C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R="0" lvl="0">
              <a:spcBef>
                <a:spcPts val="0"/>
              </a:spcBef>
              <a:spcAft>
                <a:spcPts val="1420"/>
              </a:spcAft>
              <a:buClr>
                <a:srgbClr val="000000"/>
              </a:buClr>
              <a:buFont typeface="Wingdings" pitchFamily="2" charset="2"/>
              <a:buChar char="Ø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Adam Hayes. (April21, 2023). What is a Stocks? from </a:t>
            </a:r>
            <a:r>
              <a:rPr lang="en-US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https://www.investopedia.com/terms/s/stock.asp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Wingdings" pitchFamily="2" charset="2"/>
              <a:buChar char="Ø"/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https://finance.yahoo.com/quote/TSLA/history?p=TSLA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Wingdings" pitchFamily="2" charset="2"/>
              <a:buChar char="Ø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Wall Street Journal; Tesla historical Data; </a:t>
            </a: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https://www.wsj.com/market-data/quotes/TSLA/historical-prices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Wingdings" pitchFamily="2" charset="2"/>
              <a:buChar char="Ø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Computing Regression Accuracy; </a:t>
            </a: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https://subscription.packtpub.com/book/data/9781789808452/1/ch01lvl1sec12/computing-regression-accuracy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0B38503-B2D8-8432-84BE-B8B38A677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88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15"/>
    </mc:Choice>
    <mc:Fallback>
      <p:transition spd="slow" advTm="9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3A7D8-68C7-0C77-5170-170CEF8A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Stock Price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51948-DB3C-B45F-98CA-8888519BE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Part of company ownership is Stock.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ho purchase the stocks are stockholders.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ompany grow or falls the stock price also increase or decrease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Stock Market have important role in economy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dirty="0"/>
          </a:p>
        </p:txBody>
      </p:sp>
      <p:pic>
        <p:nvPicPr>
          <p:cNvPr id="5" name="Picture 4" descr="Codes on papers">
            <a:extLst>
              <a:ext uri="{FF2B5EF4-FFF2-40B4-BE49-F238E27FC236}">
                <a16:creationId xmlns:a16="http://schemas.microsoft.com/office/drawing/2014/main" id="{D6BC6293-4A11-4630-B7C3-0C68A8D04C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719" r="22771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97FCDF-CA66-D5BA-C29D-E35B770840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51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450"/>
    </mc:Choice>
    <mc:Fallback>
      <p:transition spd="slow" advTm="65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B360-145E-654E-E227-24868B632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C60DA-230E-7DBA-0964-2741E349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A model that predicts future Stock price trends.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redict trends can reduce loss and can increase profit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B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eneficial for investment firms, financial institutes, and stock market investors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C207C8-5C08-4058-25B6-844836FEFC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15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44"/>
    </mc:Choice>
    <mc:Fallback>
      <p:transition spd="slow" advTm="40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CBBFD-A45B-5556-629B-54B5F3BC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F74D1-1691-D5CA-B5A4-DAB854DC1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D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ownloaded Stock data from Yahoo cite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dirty="0">
              <a:effectLst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Jan 2015 to Sep 2021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Tesla Stock Price data.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0E32339-AB3F-B07A-ECB5-C5C3D1B99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8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18"/>
    </mc:Choice>
    <mc:Fallback>
      <p:transition spd="slow" advTm="31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5D65-8D1A-586B-13CC-B39D4C180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Dataset: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AF55F-D316-EC9A-A04D-A617F76D8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attributes</a:t>
            </a: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Date: Relevant Transaction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Open: Initial share price of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High: Highest price of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Low: Lowest price of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Close: Closing price of the stock on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spcBef>
                <a:spcPts val="0"/>
              </a:spcBef>
              <a:spcAft>
                <a:spcPts val="1200"/>
              </a:spcAft>
              <a:buFont typeface="Symbol" pitchFamily="2" charset="2"/>
              <a:buChar char="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Adj Close: Adjusted closing price of the stock of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3429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Symbol" pitchFamily="2" charset="2"/>
              <a:buChar char="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Volume: Trading volume.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1C07E2-5C16-942F-68B6-6F68EF391B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63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98"/>
    </mc:Choice>
    <mc:Fallback>
      <p:transition spd="slow" advTm="46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AA80A-C419-BF4F-07A5-0E4FBA18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453AC-906F-E03A-007F-2D823412D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Using Date and Close features for time series forecasting.</a:t>
            </a:r>
          </a:p>
          <a:p>
            <a:pPr marL="800100" lvl="2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Date: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R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elevant Transaction Day.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2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Close: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C</a:t>
            </a: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losing price of the stock on the relevant trading day.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D38A3EC-C334-6605-289C-7DD9423094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4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13"/>
    </mc:Choice>
    <mc:Fallback>
      <p:transition spd="slow" advTm="1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C7920-722B-BC19-44C1-DE2D2703E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Data Understanding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28C0E-D257-9344-4840-FFAE82552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1699 rows.</a:t>
            </a:r>
          </a:p>
          <a:p>
            <a:r>
              <a:rPr lang="en-US" dirty="0"/>
              <a:t>No missing values.</a:t>
            </a:r>
          </a:p>
          <a:p>
            <a:r>
              <a:rPr lang="en-US" dirty="0"/>
              <a:t>No outliers.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D0DE5D-4A20-AB4D-1213-B0FDCFB0F0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385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38"/>
    </mc:Choice>
    <mc:Fallback>
      <p:transition spd="slow" advTm="34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AC8C9-3CF6-3B0F-A716-69C157005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0EF30-9EA0-2C51-AD2B-E28643063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02" y="1613453"/>
            <a:ext cx="5054971" cy="28655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65891A-6D49-64CC-84DA-75637DE72D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936" y="1706241"/>
            <a:ext cx="5054971" cy="2772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6245FB-55E1-53C2-01A4-9FCA75879689}"/>
              </a:ext>
            </a:extLst>
          </p:cNvPr>
          <p:cNvSpPr txBox="1"/>
          <p:nvPr/>
        </p:nvSpPr>
        <p:spPr>
          <a:xfrm>
            <a:off x="365502" y="4649492"/>
            <a:ext cx="473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Stock price growth from 2015 to 2021 years.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Constant increase in stock price.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739765-CB0A-390E-0466-35E79883BBF8}"/>
              </a:ext>
            </a:extLst>
          </p:cNvPr>
          <p:cNvSpPr txBox="1"/>
          <p:nvPr/>
        </p:nvSpPr>
        <p:spPr>
          <a:xfrm>
            <a:off x="5863467" y="4649492"/>
            <a:ext cx="473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High probability around 190 0r 260 and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Low probability &gt;320.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2B11E35-E120-CC98-B9D8-7559BA4F21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105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96"/>
    </mc:Choice>
    <mc:Fallback>
      <p:transition spd="slow" advTm="55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047D7-96BA-FCDC-B66B-DDD4D96B9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Methodology: Algorithms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F9D9F-8F1A-6BB0-FB59-45DF8F9D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ARIMA Model</a:t>
            </a:r>
          </a:p>
          <a:p>
            <a:r>
              <a:rPr lang="en-US" dirty="0"/>
              <a:t>LSTM model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48DCD9-856B-A958-0595-14F2E7173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6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989"/>
    </mc:Choice>
    <mc:Fallback>
      <p:transition spd="slow" advTm="99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{E28975C8-352C-0041-9147-A59BC8D4B8CC}tf10001060</Template>
  <TotalTime>4220</TotalTime>
  <Words>519</Words>
  <Application>Microsoft Macintosh PowerPoint</Application>
  <PresentationFormat>Widescreen</PresentationFormat>
  <Paragraphs>81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Symbol</vt:lpstr>
      <vt:lpstr>Times New Roman</vt:lpstr>
      <vt:lpstr>Trebuchet MS</vt:lpstr>
      <vt:lpstr>Wingdings</vt:lpstr>
      <vt:lpstr>Wingdings 3</vt:lpstr>
      <vt:lpstr>Facet</vt:lpstr>
      <vt:lpstr>Predicting Stock Price</vt:lpstr>
      <vt:lpstr>Stock Price</vt:lpstr>
      <vt:lpstr>Goal</vt:lpstr>
      <vt:lpstr>Dataset: Source</vt:lpstr>
      <vt:lpstr>Dataset: Features</vt:lpstr>
      <vt:lpstr>Model Features</vt:lpstr>
      <vt:lpstr>Data Understanding</vt:lpstr>
      <vt:lpstr>Visualization</vt:lpstr>
      <vt:lpstr>Methodology: Algorithms</vt:lpstr>
      <vt:lpstr>Methodology: Data Preparation</vt:lpstr>
      <vt:lpstr>Methodology Results - ARIMA</vt:lpstr>
      <vt:lpstr>Results: Evaluation - ARIMA</vt:lpstr>
      <vt:lpstr>Methodology Results - LSTM</vt:lpstr>
      <vt:lpstr>Results: Evaluation - LSTM</vt:lpstr>
      <vt:lpstr>Conclusion</vt:lpstr>
      <vt:lpstr>Sources: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Stock Price</dc:title>
  <dc:creator>Dipika Sharma</dc:creator>
  <cp:lastModifiedBy>Dipika Sharma</cp:lastModifiedBy>
  <cp:revision>6</cp:revision>
  <dcterms:created xsi:type="dcterms:W3CDTF">2023-11-16T00:05:09Z</dcterms:created>
  <dcterms:modified xsi:type="dcterms:W3CDTF">2023-11-18T22:25:20Z</dcterms:modified>
</cp:coreProperties>
</file>

<file path=docProps/thumbnail.jpeg>
</file>